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5" r:id="rId3"/>
    <p:sldId id="275" r:id="rId4"/>
    <p:sldId id="276" r:id="rId5"/>
    <p:sldId id="277" r:id="rId6"/>
    <p:sldId id="273" r:id="rId7"/>
    <p:sldId id="264" r:id="rId8"/>
    <p:sldId id="278" r:id="rId9"/>
    <p:sldId id="271" r:id="rId10"/>
    <p:sldId id="266" r:id="rId11"/>
    <p:sldId id="258" r:id="rId12"/>
    <p:sldId id="267" r:id="rId13"/>
    <p:sldId id="268" r:id="rId14"/>
    <p:sldId id="279" r:id="rId15"/>
    <p:sldId id="280" r:id="rId16"/>
    <p:sldId id="269" r:id="rId17"/>
    <p:sldId id="281" r:id="rId18"/>
    <p:sldId id="25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08"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2C83BC-1242-4C65-B232-0B4043EB8423}" type="datetimeFigureOut">
              <a:rPr lang="en-US" smtClean="0"/>
              <a:pPr/>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251C5-9039-4EA4-A061-62C98484268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2C83BC-1242-4C65-B232-0B4043EB8423}" type="datetimeFigureOut">
              <a:rPr lang="en-US" smtClean="0"/>
              <a:pPr/>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251C5-9039-4EA4-A061-62C98484268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2C83BC-1242-4C65-B232-0B4043EB8423}" type="datetimeFigureOut">
              <a:rPr lang="en-US" smtClean="0"/>
              <a:pPr/>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251C5-9039-4EA4-A061-62C98484268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2C83BC-1242-4C65-B232-0B4043EB8423}" type="datetimeFigureOut">
              <a:rPr lang="en-US" smtClean="0"/>
              <a:pPr/>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251C5-9039-4EA4-A061-62C98484268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2C83BC-1242-4C65-B232-0B4043EB8423}" type="datetimeFigureOut">
              <a:rPr lang="en-US" smtClean="0"/>
              <a:pPr/>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251C5-9039-4EA4-A061-62C98484268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2C83BC-1242-4C65-B232-0B4043EB8423}" type="datetimeFigureOut">
              <a:rPr lang="en-US" smtClean="0"/>
              <a:pPr/>
              <a:t>10/25/2011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251C5-9039-4EA4-A061-62C98484268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2C83BC-1242-4C65-B232-0B4043EB8423}" type="datetimeFigureOut">
              <a:rPr lang="en-US" smtClean="0"/>
              <a:pPr/>
              <a:t>10/25/2011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3251C5-9039-4EA4-A061-62C98484268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2C83BC-1242-4C65-B232-0B4043EB8423}" type="datetimeFigureOut">
              <a:rPr lang="en-US" smtClean="0"/>
              <a:pPr/>
              <a:t>10/25/2011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3251C5-9039-4EA4-A061-62C98484268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2C83BC-1242-4C65-B232-0B4043EB8423}" type="datetimeFigureOut">
              <a:rPr lang="en-US" smtClean="0"/>
              <a:pPr/>
              <a:t>10/25/2011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3251C5-9039-4EA4-A061-62C98484268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2C83BC-1242-4C65-B232-0B4043EB8423}" type="datetimeFigureOut">
              <a:rPr lang="en-US" smtClean="0"/>
              <a:pPr/>
              <a:t>10/25/2011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251C5-9039-4EA4-A061-62C98484268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2C83BC-1242-4C65-B232-0B4043EB8423}" type="datetimeFigureOut">
              <a:rPr lang="en-US" smtClean="0"/>
              <a:pPr/>
              <a:t>10/25/2011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251C5-9039-4EA4-A061-62C98484268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2C83BC-1242-4C65-B232-0B4043EB8423}" type="datetimeFigureOut">
              <a:rPr lang="en-US" smtClean="0"/>
              <a:pPr/>
              <a:t>10/25/2011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3251C5-9039-4EA4-A061-62C98484268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line of Ancient Egypt</a:t>
            </a:r>
            <a:endParaRPr lang="en-US" dirty="0"/>
          </a:p>
        </p:txBody>
      </p:sp>
      <p:sp>
        <p:nvSpPr>
          <p:cNvPr id="3" name="Content Placeholder 2"/>
          <p:cNvSpPr>
            <a:spLocks noGrp="1"/>
          </p:cNvSpPr>
          <p:nvPr>
            <p:ph idx="1"/>
          </p:nvPr>
        </p:nvSpPr>
        <p:spPr/>
        <p:txBody>
          <a:bodyPr>
            <a:normAutofit/>
          </a:bodyPr>
          <a:lstStyle/>
          <a:p>
            <a:r>
              <a:rPr lang="en-US" dirty="0" smtClean="0"/>
              <a:t>Egypt's ancient history covers a huge block of time. </a:t>
            </a:r>
            <a:endParaRPr lang="en-US" dirty="0" smtClean="0"/>
          </a:p>
          <a:p>
            <a:r>
              <a:rPr lang="en-US" dirty="0" smtClean="0"/>
              <a:t>Archaeological research noted that much of Egypt’s history could be divided into three large blocks of time.</a:t>
            </a:r>
          </a:p>
          <a:p>
            <a:r>
              <a:rPr lang="en-US" dirty="0" smtClean="0"/>
              <a:t>Scientists named these </a:t>
            </a:r>
            <a:r>
              <a:rPr lang="en-US" dirty="0" smtClean="0"/>
              <a:t>"The Old Kingdom", "The Middle Kingdom", and "The New Kingdom". </a:t>
            </a:r>
            <a:endParaRPr lang="en-US"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Middle Kingdom</a:t>
            </a:r>
            <a:br>
              <a:rPr lang="en-US" b="1" dirty="0" smtClean="0"/>
            </a:br>
            <a:r>
              <a:rPr lang="en-US" b="1" dirty="0" smtClean="0"/>
              <a:t>c. 2000 - c. 1650 BC</a:t>
            </a:r>
          </a:p>
        </p:txBody>
      </p:sp>
      <p:sp>
        <p:nvSpPr>
          <p:cNvPr id="3" name="Content Placeholder 2"/>
          <p:cNvSpPr>
            <a:spLocks noGrp="1"/>
          </p:cNvSpPr>
          <p:nvPr>
            <p:ph idx="1"/>
          </p:nvPr>
        </p:nvSpPr>
        <p:spPr/>
        <p:txBody>
          <a:bodyPr>
            <a:normAutofit fontScale="92500" lnSpcReduction="10000"/>
          </a:bodyPr>
          <a:lstStyle/>
          <a:p>
            <a:r>
              <a:rPr lang="en-US" dirty="0" smtClean="0"/>
              <a:t>The middle kingdom was Egypt's Golden Age. Trade flourished, arts and literature flourished. Egypt built strong armies to defend herself against her neighbors. During the time period of the middle kingdom, pharaohs were expected to be good kings and wise rulers. </a:t>
            </a:r>
          </a:p>
          <a:p>
            <a:endParaRPr lang="en-US" dirty="0" smtClean="0"/>
          </a:p>
          <a:p>
            <a:pPr lvl="0"/>
            <a:r>
              <a:rPr lang="en-US" dirty="0" smtClean="0"/>
              <a:t>Pyramid building declined and stopped.</a:t>
            </a:r>
          </a:p>
          <a:p>
            <a:pPr lvl="0"/>
            <a:r>
              <a:rPr lang="en-US" dirty="0" err="1" smtClean="0"/>
              <a:t>Orisis</a:t>
            </a:r>
            <a:r>
              <a:rPr lang="en-US" dirty="0" smtClean="0"/>
              <a:t> became the most important god, especially for ordinary people.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5140" y="857232"/>
            <a:ext cx="2228808" cy="4000528"/>
          </a:xfrm>
        </p:spPr>
        <p:txBody>
          <a:bodyPr>
            <a:normAutofit fontScale="90000"/>
          </a:bodyPr>
          <a:lstStyle/>
          <a:p>
            <a:r>
              <a:rPr lang="en-US" b="1" dirty="0" smtClean="0"/>
              <a:t>Thebes</a:t>
            </a:r>
            <a:r>
              <a:rPr lang="en-US" dirty="0" smtClean="0"/>
              <a:t> became the main centre of activity during the Middle Kingdom</a:t>
            </a:r>
            <a:endParaRPr lang="en-US" dirty="0"/>
          </a:p>
        </p:txBody>
      </p:sp>
      <p:pic>
        <p:nvPicPr>
          <p:cNvPr id="5" name="Content Placeholder 4" descr="ancient-egypt-map 1450BC.jpg"/>
          <p:cNvPicPr>
            <a:picLocks noGrp="1" noChangeAspect="1"/>
          </p:cNvPicPr>
          <p:nvPr>
            <p:ph idx="1"/>
          </p:nvPr>
        </p:nvPicPr>
        <p:blipFill>
          <a:blip r:embed="rId2"/>
          <a:stretch>
            <a:fillRect/>
          </a:stretch>
        </p:blipFill>
        <p:spPr>
          <a:xfrm>
            <a:off x="428596" y="357166"/>
            <a:ext cx="6072230" cy="6129670"/>
          </a:xfrm>
        </p:spPr>
      </p:pic>
      <p:sp>
        <p:nvSpPr>
          <p:cNvPr id="4" name="Oval 3"/>
          <p:cNvSpPr/>
          <p:nvPr/>
        </p:nvSpPr>
        <p:spPr>
          <a:xfrm>
            <a:off x="2214546" y="2928934"/>
            <a:ext cx="571504" cy="6429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1st Intermediate Period</a:t>
            </a:r>
            <a:br>
              <a:rPr lang="en-US" b="1" dirty="0" smtClean="0"/>
            </a:br>
            <a:r>
              <a:rPr lang="en-US" b="1" dirty="0" smtClean="0"/>
              <a:t>2125-1075 </a:t>
            </a:r>
            <a:r>
              <a:rPr lang="en-US" b="1" dirty="0" smtClean="0"/>
              <a:t>BC </a:t>
            </a:r>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New Kingdom</a:t>
            </a:r>
            <a:r>
              <a:rPr lang="en-US" dirty="0" smtClean="0"/>
              <a:t/>
            </a:r>
            <a:br>
              <a:rPr lang="en-US" dirty="0" smtClean="0"/>
            </a:br>
            <a:r>
              <a:rPr lang="en-US" b="1" dirty="0" smtClean="0"/>
              <a:t>1539-1075 BC</a:t>
            </a:r>
            <a:endParaRPr lang="en-US" dirty="0" smtClean="0"/>
          </a:p>
        </p:txBody>
      </p:sp>
      <p:sp>
        <p:nvSpPr>
          <p:cNvPr id="3" name="Content Placeholder 2"/>
          <p:cNvSpPr>
            <a:spLocks noGrp="1"/>
          </p:cNvSpPr>
          <p:nvPr>
            <p:ph idx="1"/>
          </p:nvPr>
        </p:nvSpPr>
        <p:spPr/>
        <p:txBody>
          <a:bodyPr>
            <a:normAutofit lnSpcReduction="10000"/>
          </a:bodyPr>
          <a:lstStyle/>
          <a:p>
            <a:r>
              <a:rPr lang="en-US" dirty="0" smtClean="0"/>
              <a:t>The new kingdom was Egypt's expansion period. Egypt expanded her borders through military conquest and became a world power. </a:t>
            </a:r>
          </a:p>
          <a:p>
            <a:pPr lvl="0"/>
            <a:r>
              <a:rPr lang="en-US" dirty="0" smtClean="0"/>
              <a:t>Pyramids were replaced by elaborate tombs in the Valley of the Kings.</a:t>
            </a:r>
          </a:p>
          <a:p>
            <a:pPr lvl="0"/>
            <a:r>
              <a:rPr lang="en-US" dirty="0" err="1" smtClean="0"/>
              <a:t>Tutankhamun</a:t>
            </a:r>
            <a:r>
              <a:rPr lang="en-US" dirty="0" smtClean="0"/>
              <a:t> ruled during some of this period </a:t>
            </a:r>
          </a:p>
          <a:p>
            <a:pPr lvl="0"/>
            <a:r>
              <a:rPr lang="en-US" dirty="0" err="1" smtClean="0"/>
              <a:t>Ramesses</a:t>
            </a:r>
            <a:r>
              <a:rPr lang="en-US" dirty="0" smtClean="0"/>
              <a:t> II ruled for 67 </a:t>
            </a:r>
            <a:r>
              <a:rPr lang="en-US" dirty="0" smtClean="0"/>
              <a:t>years.</a:t>
            </a:r>
          </a:p>
          <a:p>
            <a:pPr lvl="0"/>
            <a:r>
              <a:rPr lang="en-US" dirty="0" smtClean="0"/>
              <a:t>Memphis once again became the major centre of activities.</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6643734" cy="1500190"/>
          </a:xfrm>
        </p:spPr>
        <p:txBody>
          <a:bodyPr>
            <a:normAutofit fontScale="90000"/>
          </a:bodyPr>
          <a:lstStyle/>
          <a:p>
            <a:r>
              <a:rPr lang="en-US" dirty="0" smtClean="0"/>
              <a:t>It was around </a:t>
            </a:r>
            <a:r>
              <a:rPr lang="en-US" b="1" dirty="0" smtClean="0"/>
              <a:t>1550BC</a:t>
            </a:r>
            <a:r>
              <a:rPr lang="en-US" dirty="0" smtClean="0"/>
              <a:t> that many of the royal tombs were built in the Valley of the Kings</a:t>
            </a:r>
            <a:endParaRPr lang="en-US" dirty="0"/>
          </a:p>
        </p:txBody>
      </p:sp>
      <p:pic>
        <p:nvPicPr>
          <p:cNvPr id="4" name="Picture 3" descr="val of kings.jpg"/>
          <p:cNvPicPr>
            <a:picLocks noChangeAspect="1"/>
          </p:cNvPicPr>
          <p:nvPr/>
        </p:nvPicPr>
        <p:blipFill>
          <a:blip r:embed="rId2"/>
          <a:stretch>
            <a:fillRect/>
          </a:stretch>
        </p:blipFill>
        <p:spPr>
          <a:xfrm>
            <a:off x="3071802" y="2357430"/>
            <a:ext cx="5715000" cy="3810000"/>
          </a:xfrm>
          <a:prstGeom prst="rect">
            <a:avLst/>
          </a:prstGeom>
        </p:spPr>
      </p:pic>
      <p:pic>
        <p:nvPicPr>
          <p:cNvPr id="3" name="Picture 2" descr="v of kings.jpg"/>
          <p:cNvPicPr>
            <a:picLocks noChangeAspect="1"/>
          </p:cNvPicPr>
          <p:nvPr/>
        </p:nvPicPr>
        <p:blipFill>
          <a:blip r:embed="rId3"/>
          <a:stretch>
            <a:fillRect/>
          </a:stretch>
        </p:blipFill>
        <p:spPr>
          <a:xfrm>
            <a:off x="1071538" y="3929066"/>
            <a:ext cx="3317224" cy="264320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57496"/>
            <a:ext cx="5072066" cy="1143000"/>
          </a:xfrm>
        </p:spPr>
        <p:txBody>
          <a:bodyPr>
            <a:noAutofit/>
          </a:bodyPr>
          <a:lstStyle/>
          <a:p>
            <a:r>
              <a:rPr lang="en-US" sz="3600" dirty="0" smtClean="0"/>
              <a:t>Around </a:t>
            </a:r>
            <a:r>
              <a:rPr lang="en-US" sz="3600" b="1" dirty="0" smtClean="0"/>
              <a:t>1325BC, </a:t>
            </a:r>
            <a:r>
              <a:rPr lang="en-US" sz="3600" dirty="0" smtClean="0"/>
              <a:t>King </a:t>
            </a:r>
            <a:r>
              <a:rPr lang="en-US" sz="3600" dirty="0" err="1" smtClean="0"/>
              <a:t>Tutankhamun</a:t>
            </a:r>
            <a:r>
              <a:rPr lang="en-US" sz="3600" dirty="0" smtClean="0"/>
              <a:t> was buried in the Valley of the Kings. In 1922 his tomb was discovered, inside were wonderful treasures and the mummy of the Pharaoh covered by a beautiful gold death mask. </a:t>
            </a:r>
            <a:endParaRPr lang="en-US" sz="3600" dirty="0"/>
          </a:p>
        </p:txBody>
      </p:sp>
      <p:pic>
        <p:nvPicPr>
          <p:cNvPr id="3" name="Picture 2" descr="pg-2-tutankhamun-ge_322366t.jpg"/>
          <p:cNvPicPr>
            <a:picLocks noChangeAspect="1"/>
          </p:cNvPicPr>
          <p:nvPr/>
        </p:nvPicPr>
        <p:blipFill>
          <a:blip r:embed="rId2"/>
          <a:stretch>
            <a:fillRect/>
          </a:stretch>
        </p:blipFill>
        <p:spPr>
          <a:xfrm>
            <a:off x="5072066" y="1500174"/>
            <a:ext cx="3810000" cy="48260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dirty="0" smtClean="0"/>
              <a:t>Greek and Roman Egypt</a:t>
            </a:r>
            <a:br>
              <a:rPr lang="en-US" b="1" dirty="0" smtClean="0"/>
            </a:br>
            <a:r>
              <a:rPr lang="en-US" b="1" dirty="0" smtClean="0"/>
              <a:t>332 BC-395 AD</a:t>
            </a:r>
            <a:endParaRPr lang="en-US" dirty="0" smtClean="0"/>
          </a:p>
          <a:p>
            <a:pPr lvl="0"/>
            <a:r>
              <a:rPr lang="en-US" dirty="0" smtClean="0"/>
              <a:t>Cleopatra VII reigned (51-30 BC)</a:t>
            </a:r>
          </a:p>
          <a:p>
            <a:pPr lvl="0"/>
            <a:r>
              <a:rPr lang="en-US" dirty="0" smtClean="0"/>
              <a:t>Alexander the Great conquered Egypt</a:t>
            </a:r>
          </a:p>
          <a:p>
            <a:pPr lvl="0"/>
            <a:r>
              <a:rPr lang="en-US" dirty="0" smtClean="0"/>
              <a:t>The Romans took over Egypt after Cleopatra's death (30 BC).</a:t>
            </a:r>
          </a:p>
          <a:p>
            <a:pPr lvl="0"/>
            <a:r>
              <a:rPr lang="en-US" dirty="0" smtClean="0"/>
              <a:t>The Rosetta Stone was carved (196 BC) </a:t>
            </a:r>
          </a:p>
          <a:p>
            <a:r>
              <a:rPr lang="en-US" b="1" dirty="0" smtClean="0"/>
              <a:t>Late Period </a:t>
            </a:r>
            <a:br>
              <a:rPr lang="en-US" b="1" dirty="0" smtClean="0"/>
            </a:br>
            <a:r>
              <a:rPr lang="en-US" b="1" dirty="0" smtClean="0"/>
              <a:t>715-332 BC</a:t>
            </a: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28934"/>
            <a:ext cx="4214842" cy="1143000"/>
          </a:xfrm>
        </p:spPr>
        <p:txBody>
          <a:bodyPr>
            <a:normAutofit fontScale="90000"/>
          </a:bodyPr>
          <a:lstStyle/>
          <a:p>
            <a:r>
              <a:rPr lang="en-US" dirty="0" smtClean="0"/>
              <a:t>In </a:t>
            </a:r>
            <a:r>
              <a:rPr lang="en-US" b="1" dirty="0" smtClean="0"/>
              <a:t>332BC</a:t>
            </a:r>
            <a:r>
              <a:rPr lang="en-US" dirty="0" smtClean="0"/>
              <a:t> Egypt was invaded by Alexander the Great and was then ruled by Greek Kings. The era of the New Kingdom ends.</a:t>
            </a:r>
            <a:br>
              <a:rPr lang="en-US" dirty="0" smtClean="0"/>
            </a:br>
            <a:endParaRPr lang="en-US" dirty="0"/>
          </a:p>
        </p:txBody>
      </p:sp>
      <p:pic>
        <p:nvPicPr>
          <p:cNvPr id="3" name="Picture 2" descr="normal_Alexander_the_Great_Bust.jpg"/>
          <p:cNvPicPr>
            <a:picLocks noChangeAspect="1"/>
          </p:cNvPicPr>
          <p:nvPr/>
        </p:nvPicPr>
        <p:blipFill>
          <a:blip r:embed="rId2"/>
          <a:stretch>
            <a:fillRect/>
          </a:stretch>
        </p:blipFill>
        <p:spPr>
          <a:xfrm>
            <a:off x="4714876" y="1571612"/>
            <a:ext cx="3924300" cy="50800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14554"/>
            <a:ext cx="3114668" cy="1143000"/>
          </a:xfrm>
        </p:spPr>
        <p:txBody>
          <a:bodyPr>
            <a:normAutofit fontScale="90000"/>
          </a:bodyPr>
          <a:lstStyle/>
          <a:p>
            <a:r>
              <a:rPr lang="en-US" dirty="0" smtClean="0"/>
              <a:t>Expansion of settlement </a:t>
            </a:r>
            <a:endParaRPr lang="en-US" dirty="0"/>
          </a:p>
        </p:txBody>
      </p:sp>
      <p:pic>
        <p:nvPicPr>
          <p:cNvPr id="4" name="Picture 7" descr="D:\Images\Western Civ\Western Civ I\02 Ancient Egypt\ancient egypt.jpg"/>
          <p:cNvPicPr>
            <a:picLocks noGrp="1" noChangeAspect="1" noChangeArrowheads="1"/>
          </p:cNvPicPr>
          <p:nvPr>
            <p:ph idx="1"/>
          </p:nvPr>
        </p:nvPicPr>
        <p:blipFill>
          <a:blip r:embed="rId2"/>
          <a:srcRect/>
          <a:stretch>
            <a:fillRect/>
          </a:stretch>
        </p:blipFill>
        <p:spPr bwMode="auto">
          <a:xfrm>
            <a:off x="3857620" y="214290"/>
            <a:ext cx="4429156" cy="66268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1480"/>
            <a:ext cx="8229600" cy="5554683"/>
          </a:xfrm>
        </p:spPr>
        <p:txBody>
          <a:bodyPr>
            <a:normAutofit fontScale="92500" lnSpcReduction="20000"/>
          </a:bodyPr>
          <a:lstStyle/>
          <a:p>
            <a:r>
              <a:rPr lang="en-US" b="1" dirty="0" smtClean="0"/>
              <a:t>Pre-dynastic </a:t>
            </a:r>
            <a:r>
              <a:rPr lang="en-US" b="1" dirty="0" err="1" smtClean="0"/>
              <a:t>Eqypt</a:t>
            </a:r>
            <a:r>
              <a:rPr lang="en-US" b="1" dirty="0" smtClean="0"/>
              <a:t/>
            </a:r>
            <a:br>
              <a:rPr lang="en-US" b="1" dirty="0" smtClean="0"/>
            </a:br>
            <a:r>
              <a:rPr lang="en-US" b="1" dirty="0" smtClean="0"/>
              <a:t>c.6000 </a:t>
            </a:r>
            <a:r>
              <a:rPr lang="en-US" b="1" dirty="0" smtClean="0"/>
              <a:t>- c.3100 </a:t>
            </a:r>
            <a:r>
              <a:rPr lang="en-US" b="1" dirty="0" smtClean="0"/>
              <a:t>BC</a:t>
            </a:r>
          </a:p>
          <a:p>
            <a:r>
              <a:rPr lang="en-US" dirty="0" smtClean="0"/>
              <a:t>From about 6000 BC various communities of hunter-gatherers </a:t>
            </a:r>
            <a:r>
              <a:rPr lang="en-US" dirty="0" smtClean="0"/>
              <a:t>made </a:t>
            </a:r>
            <a:r>
              <a:rPr lang="en-US" dirty="0" smtClean="0"/>
              <a:t>the Nile the centre of their territory</a:t>
            </a:r>
            <a:endParaRPr lang="en-US" dirty="0" smtClean="0"/>
          </a:p>
          <a:p>
            <a:pPr lvl="0"/>
            <a:r>
              <a:rPr lang="en-US" dirty="0" smtClean="0"/>
              <a:t>Upper and Lower Egypt were two separate lands</a:t>
            </a:r>
          </a:p>
          <a:p>
            <a:r>
              <a:rPr lang="en-US" b="1" dirty="0" smtClean="0"/>
              <a:t>Early Egypt</a:t>
            </a:r>
            <a:r>
              <a:rPr lang="en-US" dirty="0" smtClean="0"/>
              <a:t/>
            </a:r>
            <a:br>
              <a:rPr lang="en-US" dirty="0" smtClean="0"/>
            </a:br>
            <a:r>
              <a:rPr lang="en-US" b="1" dirty="0" smtClean="0"/>
              <a:t>c.3100 - c.2600 BC</a:t>
            </a:r>
            <a:endParaRPr lang="en-US" dirty="0" smtClean="0"/>
          </a:p>
          <a:p>
            <a:pPr lvl="0"/>
            <a:r>
              <a:rPr lang="en-US" dirty="0" smtClean="0"/>
              <a:t>Upper and Lower Egypt were united as one country under the first </a:t>
            </a:r>
            <a:r>
              <a:rPr lang="en-US" dirty="0" err="1" smtClean="0"/>
              <a:t>pharoah</a:t>
            </a:r>
            <a:r>
              <a:rPr lang="en-US" dirty="0" smtClean="0"/>
              <a:t> Menes</a:t>
            </a:r>
          </a:p>
          <a:p>
            <a:pPr lvl="0"/>
            <a:r>
              <a:rPr lang="en-US" dirty="0" smtClean="0"/>
              <a:t>Earliest known hieroglyphic writing .</a:t>
            </a:r>
          </a:p>
          <a:p>
            <a:pPr lvl="0"/>
            <a:r>
              <a:rPr lang="en-US" dirty="0" smtClean="0"/>
              <a:t>Walled towns and villages were built.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142984"/>
            <a:ext cx="8229600" cy="1143000"/>
          </a:xfrm>
        </p:spPr>
        <p:txBody>
          <a:bodyPr>
            <a:normAutofit fontScale="90000"/>
          </a:bodyPr>
          <a:lstStyle/>
          <a:p>
            <a:r>
              <a:rPr lang="en-US" dirty="0" smtClean="0"/>
              <a:t>Around </a:t>
            </a:r>
            <a:r>
              <a:rPr lang="en-US" b="1" dirty="0" smtClean="0"/>
              <a:t>5000BC</a:t>
            </a:r>
            <a:r>
              <a:rPr lang="en-US" dirty="0" smtClean="0"/>
              <a:t> many Egyptians farmed sheep and cattle. Some Egyptians grew wheat and barley on the fertile land on the Nile valley. </a:t>
            </a:r>
            <a:br>
              <a:rPr lang="en-US" dirty="0" smtClean="0"/>
            </a:br>
            <a:endParaRPr lang="en-US" dirty="0"/>
          </a:p>
        </p:txBody>
      </p:sp>
      <p:pic>
        <p:nvPicPr>
          <p:cNvPr id="3" name="Picture 2" descr="plough.jpg"/>
          <p:cNvPicPr>
            <a:picLocks noChangeAspect="1"/>
          </p:cNvPicPr>
          <p:nvPr/>
        </p:nvPicPr>
        <p:blipFill>
          <a:blip r:embed="rId2"/>
          <a:stretch>
            <a:fillRect/>
          </a:stretch>
        </p:blipFill>
        <p:spPr>
          <a:xfrm>
            <a:off x="571472" y="2786058"/>
            <a:ext cx="5219700" cy="3606800"/>
          </a:xfrm>
          <a:prstGeom prst="rect">
            <a:avLst/>
          </a:prstGeom>
        </p:spPr>
      </p:pic>
      <p:pic>
        <p:nvPicPr>
          <p:cNvPr id="4" name="Picture 3" descr="sickle.jpg"/>
          <p:cNvPicPr>
            <a:picLocks noChangeAspect="1"/>
          </p:cNvPicPr>
          <p:nvPr/>
        </p:nvPicPr>
        <p:blipFill>
          <a:blip r:embed="rId3"/>
          <a:stretch>
            <a:fillRect/>
          </a:stretch>
        </p:blipFill>
        <p:spPr>
          <a:xfrm>
            <a:off x="6500826" y="3643314"/>
            <a:ext cx="2247900" cy="27813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000372"/>
            <a:ext cx="3571900" cy="1143000"/>
          </a:xfrm>
        </p:spPr>
        <p:txBody>
          <a:bodyPr>
            <a:normAutofit fontScale="90000"/>
          </a:bodyPr>
          <a:lstStyle/>
          <a:p>
            <a:r>
              <a:rPr lang="en-US" dirty="0" smtClean="0"/>
              <a:t>Around </a:t>
            </a:r>
            <a:r>
              <a:rPr lang="en-US" b="1" dirty="0" smtClean="0"/>
              <a:t>4500BC</a:t>
            </a:r>
            <a:r>
              <a:rPr lang="en-US" dirty="0" smtClean="0"/>
              <a:t>, sails were used on Egyptian ships for the first time. Boats were the main form of transport in Ancient Egypt. </a:t>
            </a:r>
            <a:br>
              <a:rPr lang="en-US" dirty="0" smtClean="0"/>
            </a:br>
            <a:endParaRPr lang="en-US" dirty="0"/>
          </a:p>
        </p:txBody>
      </p:sp>
      <p:pic>
        <p:nvPicPr>
          <p:cNvPr id="3" name="Picture 2" descr="boat.jpg"/>
          <p:cNvPicPr>
            <a:picLocks noChangeAspect="1"/>
          </p:cNvPicPr>
          <p:nvPr/>
        </p:nvPicPr>
        <p:blipFill>
          <a:blip r:embed="rId2"/>
          <a:stretch>
            <a:fillRect/>
          </a:stretch>
        </p:blipFill>
        <p:spPr>
          <a:xfrm>
            <a:off x="4357686" y="4214818"/>
            <a:ext cx="3607599" cy="2405066"/>
          </a:xfrm>
          <a:prstGeom prst="rect">
            <a:avLst/>
          </a:prstGeom>
        </p:spPr>
      </p:pic>
      <p:pic>
        <p:nvPicPr>
          <p:cNvPr id="4" name="Picture 3" descr="solar-boat-discovered-egypt-first-boat_36959_600x450.jpg"/>
          <p:cNvPicPr>
            <a:picLocks noChangeAspect="1"/>
          </p:cNvPicPr>
          <p:nvPr/>
        </p:nvPicPr>
        <p:blipFill>
          <a:blip r:embed="rId3"/>
          <a:stretch>
            <a:fillRect/>
          </a:stretch>
        </p:blipFill>
        <p:spPr>
          <a:xfrm>
            <a:off x="4000496" y="357166"/>
            <a:ext cx="4953008" cy="343408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857232"/>
            <a:ext cx="8229600" cy="1143000"/>
          </a:xfrm>
        </p:spPr>
        <p:txBody>
          <a:bodyPr>
            <a:normAutofit fontScale="90000"/>
          </a:bodyPr>
          <a:lstStyle/>
          <a:p>
            <a:r>
              <a:rPr lang="en-US" dirty="0" smtClean="0"/>
              <a:t>Around </a:t>
            </a:r>
            <a:r>
              <a:rPr lang="en-US" b="1" dirty="0" smtClean="0"/>
              <a:t>3500BC</a:t>
            </a:r>
            <a:r>
              <a:rPr lang="en-US" dirty="0" smtClean="0"/>
              <a:t> craftsmen began to create the first wall paintings using hieroglyphic symbols in the Egyptian writing system</a:t>
            </a:r>
            <a:r>
              <a:rPr lang="en-US" dirty="0" smtClean="0"/>
              <a:t>.</a:t>
            </a:r>
            <a:br>
              <a:rPr lang="en-US" dirty="0" smtClean="0"/>
            </a:br>
            <a:endParaRPr lang="en-US" dirty="0"/>
          </a:p>
        </p:txBody>
      </p:sp>
      <p:pic>
        <p:nvPicPr>
          <p:cNvPr id="3" name="Picture 2" descr="hieroglyphics 1.jpg"/>
          <p:cNvPicPr>
            <a:picLocks noChangeAspect="1"/>
          </p:cNvPicPr>
          <p:nvPr/>
        </p:nvPicPr>
        <p:blipFill>
          <a:blip r:embed="rId2"/>
          <a:stretch>
            <a:fillRect/>
          </a:stretch>
        </p:blipFill>
        <p:spPr>
          <a:xfrm>
            <a:off x="428596" y="2357430"/>
            <a:ext cx="5422900" cy="40640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6057900" y="4000504"/>
            <a:ext cx="3086100" cy="2057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000108"/>
            <a:ext cx="8229600" cy="1143000"/>
          </a:xfrm>
        </p:spPr>
        <p:txBody>
          <a:bodyPr>
            <a:normAutofit fontScale="90000"/>
          </a:bodyPr>
          <a:lstStyle/>
          <a:p>
            <a:r>
              <a:rPr lang="en-US" b="1" dirty="0" smtClean="0"/>
              <a:t>3000BC</a:t>
            </a:r>
            <a:r>
              <a:rPr lang="en-US" dirty="0" smtClean="0"/>
              <a:t> Around 3000BC walled towns and villages were built in Egypt. The first buildings were made of mud brick. </a:t>
            </a:r>
            <a:br>
              <a:rPr lang="en-US" dirty="0" smtClean="0"/>
            </a:br>
            <a:endParaRPr lang="en-US" dirty="0"/>
          </a:p>
        </p:txBody>
      </p:sp>
      <p:pic>
        <p:nvPicPr>
          <p:cNvPr id="3" name="Picture 2" descr="walled city.jpg"/>
          <p:cNvPicPr>
            <a:picLocks noChangeAspect="1"/>
          </p:cNvPicPr>
          <p:nvPr/>
        </p:nvPicPr>
        <p:blipFill>
          <a:blip r:embed="rId2"/>
          <a:stretch>
            <a:fillRect/>
          </a:stretch>
        </p:blipFill>
        <p:spPr>
          <a:xfrm>
            <a:off x="1643042" y="2643182"/>
            <a:ext cx="4714908" cy="353163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Old Kingdom </a:t>
            </a:r>
            <a:r>
              <a:rPr lang="en-US" b="1" dirty="0" smtClean="0"/>
              <a:t/>
            </a:r>
            <a:br>
              <a:rPr lang="en-US" b="1" dirty="0" smtClean="0"/>
            </a:br>
            <a:r>
              <a:rPr lang="en-US" b="1" dirty="0" smtClean="0"/>
              <a:t>(</a:t>
            </a:r>
            <a:r>
              <a:rPr lang="en-US" b="1" dirty="0" smtClean="0"/>
              <a:t>2700 BCE-2200 BCE</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Pharaohs had absolute power and were considered gods on earth. ".  Pharaohs were buried in pyramids only during this time period in history. </a:t>
            </a:r>
          </a:p>
          <a:p>
            <a:pPr lvl="0"/>
            <a:r>
              <a:rPr lang="en-US" dirty="0" smtClean="0"/>
              <a:t>The Sphinx was built.</a:t>
            </a:r>
          </a:p>
          <a:p>
            <a:pPr lvl="0"/>
            <a:r>
              <a:rPr lang="en-US" dirty="0" smtClean="0"/>
              <a:t>Egyptians began building pyramids</a:t>
            </a:r>
          </a:p>
          <a:p>
            <a:pPr lvl="0"/>
            <a:r>
              <a:rPr lang="en-US" dirty="0" smtClean="0"/>
              <a:t>The Great pyramid was built.</a:t>
            </a:r>
          </a:p>
          <a:p>
            <a:pPr lvl="0"/>
            <a:r>
              <a:rPr lang="en-US" dirty="0" smtClean="0"/>
              <a:t>Egyptians began experimenting with mummification.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785794"/>
            <a:ext cx="8229600" cy="1143000"/>
          </a:xfrm>
        </p:spPr>
        <p:txBody>
          <a:bodyPr>
            <a:normAutofit fontScale="90000"/>
          </a:bodyPr>
          <a:lstStyle/>
          <a:p>
            <a:r>
              <a:rPr lang="en-US" dirty="0" smtClean="0"/>
              <a:t>Around </a:t>
            </a:r>
            <a:r>
              <a:rPr lang="en-US" b="1" dirty="0" smtClean="0"/>
              <a:t>2500BC</a:t>
            </a:r>
            <a:r>
              <a:rPr lang="en-US" dirty="0" smtClean="0"/>
              <a:t> Egyptians built the Great Sphinx and the Great Pyramid at Giza.</a:t>
            </a:r>
            <a:endParaRPr lang="en-US" dirty="0"/>
          </a:p>
        </p:txBody>
      </p:sp>
      <p:pic>
        <p:nvPicPr>
          <p:cNvPr id="3" name="Picture 2" descr="giza-pyramids-cairo-egypt.jpg"/>
          <p:cNvPicPr>
            <a:picLocks noChangeAspect="1"/>
          </p:cNvPicPr>
          <p:nvPr/>
        </p:nvPicPr>
        <p:blipFill>
          <a:blip r:embed="rId2"/>
          <a:stretch>
            <a:fillRect/>
          </a:stretch>
        </p:blipFill>
        <p:spPr>
          <a:xfrm>
            <a:off x="214282" y="2357430"/>
            <a:ext cx="6096000" cy="4064000"/>
          </a:xfrm>
          <a:prstGeom prst="rect">
            <a:avLst/>
          </a:prstGeom>
        </p:spPr>
      </p:pic>
      <p:pic>
        <p:nvPicPr>
          <p:cNvPr id="4" name="Picture 3" descr="sphinx.jpg"/>
          <p:cNvPicPr>
            <a:picLocks noChangeAspect="1"/>
          </p:cNvPicPr>
          <p:nvPr/>
        </p:nvPicPr>
        <p:blipFill>
          <a:blip r:embed="rId3"/>
          <a:stretch>
            <a:fillRect/>
          </a:stretch>
        </p:blipFill>
        <p:spPr>
          <a:xfrm>
            <a:off x="5500694" y="3714752"/>
            <a:ext cx="3101697" cy="2128840"/>
          </a:xfrm>
          <a:prstGeom prst="rect">
            <a:avLst/>
          </a:prstGeom>
          <a:ln>
            <a:solidFill>
              <a:schemeClr val="tx2">
                <a:lumMod val="60000"/>
                <a:lumOff val="40000"/>
              </a:schemeClr>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388" y="857232"/>
            <a:ext cx="2257412" cy="4440246"/>
          </a:xfrm>
        </p:spPr>
        <p:txBody>
          <a:bodyPr>
            <a:normAutofit fontScale="90000"/>
          </a:bodyPr>
          <a:lstStyle/>
          <a:p>
            <a:r>
              <a:rPr lang="en-US" b="1" dirty="0" smtClean="0"/>
              <a:t>Memphis</a:t>
            </a:r>
            <a:r>
              <a:rPr lang="en-US" dirty="0" smtClean="0"/>
              <a:t> was the main city during this period</a:t>
            </a:r>
            <a:endParaRPr lang="en-US" dirty="0"/>
          </a:p>
        </p:txBody>
      </p:sp>
      <p:pic>
        <p:nvPicPr>
          <p:cNvPr id="5" name="Content Placeholder 4" descr="ancient-egypt-map 1450BC.jpg"/>
          <p:cNvPicPr>
            <a:picLocks noGrp="1" noChangeAspect="1"/>
          </p:cNvPicPr>
          <p:nvPr>
            <p:ph idx="1"/>
          </p:nvPr>
        </p:nvPicPr>
        <p:blipFill>
          <a:blip r:embed="rId2"/>
          <a:stretch>
            <a:fillRect/>
          </a:stretch>
        </p:blipFill>
        <p:spPr>
          <a:xfrm>
            <a:off x="214282" y="500042"/>
            <a:ext cx="6072230" cy="6129670"/>
          </a:xfrm>
        </p:spPr>
      </p:pic>
      <p:sp>
        <p:nvSpPr>
          <p:cNvPr id="4" name="Oval 3"/>
          <p:cNvSpPr/>
          <p:nvPr/>
        </p:nvSpPr>
        <p:spPr>
          <a:xfrm>
            <a:off x="1714480" y="2214554"/>
            <a:ext cx="571504" cy="6429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444</Words>
  <Application>Microsoft Office PowerPoint</Application>
  <PresentationFormat>On-screen Show (4:3)</PresentationFormat>
  <Paragraphs>46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Time line of Ancient Egypt</vt:lpstr>
      <vt:lpstr>Slide 2</vt:lpstr>
      <vt:lpstr>Around 5000BC many Egyptians farmed sheep and cattle. Some Egyptians grew wheat and barley on the fertile land on the Nile valley.  </vt:lpstr>
      <vt:lpstr>Around 4500BC, sails were used on Egyptian ships for the first time. Boats were the main form of transport in Ancient Egypt.  </vt:lpstr>
      <vt:lpstr>Around 3500BC craftsmen began to create the first wall paintings using hieroglyphic symbols in the Egyptian writing system. </vt:lpstr>
      <vt:lpstr>3000BC Around 3000BC walled towns and villages were built in Egypt. The first buildings were made of mud brick.  </vt:lpstr>
      <vt:lpstr>The Old Kingdom  (2700 BCE-2200 BCE)</vt:lpstr>
      <vt:lpstr>Around 2500BC Egyptians built the Great Sphinx and the Great Pyramid at Giza.</vt:lpstr>
      <vt:lpstr>Memphis was the main city during this period</vt:lpstr>
      <vt:lpstr>Middle Kingdom c. 2000 - c. 1650 BC</vt:lpstr>
      <vt:lpstr>Thebes became the main centre of activity during the Middle Kingdom</vt:lpstr>
      <vt:lpstr>Slide 12</vt:lpstr>
      <vt:lpstr>New Kingdom 1539-1075 BC</vt:lpstr>
      <vt:lpstr>It was around 1550BC that many of the royal tombs were built in the Valley of the Kings</vt:lpstr>
      <vt:lpstr>Around 1325BC, King Tutankhamun was buried in the Valley of the Kings. In 1922 his tomb was discovered, inside were wonderful treasures and the mummy of the Pharaoh covered by a beautiful gold death mask. </vt:lpstr>
      <vt:lpstr>Slide 16</vt:lpstr>
      <vt:lpstr>In 332BC Egypt was invaded by Alexander the Great and was then ruled by Greek Kings. The era of the New Kingdom ends. </vt:lpstr>
      <vt:lpstr>Expansion of settlement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Egypt</dc:title>
  <dc:creator>Diane</dc:creator>
  <cp:lastModifiedBy>kls12</cp:lastModifiedBy>
  <cp:revision>223</cp:revision>
  <dcterms:created xsi:type="dcterms:W3CDTF">2011-10-24T08:26:33Z</dcterms:created>
  <dcterms:modified xsi:type="dcterms:W3CDTF">2011-10-24T23:29:22Z</dcterms:modified>
</cp:coreProperties>
</file>